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34"/>
  </p:notesMasterIdLst>
  <p:sldIdLst>
    <p:sldId id="1149" r:id="rId2"/>
    <p:sldId id="1158" r:id="rId3"/>
    <p:sldId id="1159" r:id="rId4"/>
    <p:sldId id="1160" r:id="rId5"/>
    <p:sldId id="385" r:id="rId6"/>
    <p:sldId id="1163" r:id="rId7"/>
    <p:sldId id="1162" r:id="rId8"/>
    <p:sldId id="1139" r:id="rId9"/>
    <p:sldId id="405" r:id="rId10"/>
    <p:sldId id="1174" r:id="rId11"/>
    <p:sldId id="1173" r:id="rId12"/>
    <p:sldId id="408" r:id="rId13"/>
    <p:sldId id="409" r:id="rId14"/>
    <p:sldId id="406" r:id="rId15"/>
    <p:sldId id="412" r:id="rId16"/>
    <p:sldId id="1175" r:id="rId17"/>
    <p:sldId id="413" r:id="rId18"/>
    <p:sldId id="1150" r:id="rId19"/>
    <p:sldId id="395" r:id="rId20"/>
    <p:sldId id="1151" r:id="rId21"/>
    <p:sldId id="362" r:id="rId22"/>
    <p:sldId id="1153" r:id="rId23"/>
    <p:sldId id="383" r:id="rId24"/>
    <p:sldId id="384" r:id="rId25"/>
    <p:sldId id="1185" r:id="rId26"/>
    <p:sldId id="1186" r:id="rId27"/>
    <p:sldId id="1184" r:id="rId28"/>
    <p:sldId id="376" r:id="rId29"/>
    <p:sldId id="1187" r:id="rId30"/>
    <p:sldId id="1188" r:id="rId31"/>
    <p:sldId id="1189" r:id="rId32"/>
    <p:sldId id="1144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00503000000020004" pitchFamily="2" charset="0"/>
      <p:regular r:id="rId39"/>
      <p:bold r:id="rId40"/>
      <p:italic r:id="rId41"/>
      <p:boldItalic r:id="rId42"/>
    </p:embeddedFont>
    <p:embeddedFont>
      <p:font typeface="Helvetica Neue Light" panose="0200040300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29"/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4"/>
    <p:restoredTop sz="92913"/>
  </p:normalViewPr>
  <p:slideViewPr>
    <p:cSldViewPr snapToGrid="0">
      <p:cViewPr>
        <p:scale>
          <a:sx n="112" d="100"/>
          <a:sy n="112" d="100"/>
        </p:scale>
        <p:origin x="272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8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36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34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ACF5C-8E3A-0C4F-AA13-934AA0EE5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Tasks and Alerts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7644-995D-FF42-9324-00588736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8AFBC-557F-FA47-A235-80E8852C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 - </a:t>
            </a:r>
            <a:r>
              <a:rPr lang="en-GB" dirty="0"/>
              <a:t>Checks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0FF87-849D-6B44-A7D7-44721485818D}"/>
              </a:ext>
            </a:extLst>
          </p:cNvPr>
          <p:cNvSpPr/>
          <p:nvPr/>
        </p:nvSpPr>
        <p:spPr>
          <a:xfrm>
            <a:off x="684184" y="1828536"/>
            <a:ext cx="2782916" cy="23738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9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273415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642747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516924"/>
            <a:ext cx="267908" cy="1058287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C3B514-DB95-1047-A6C3-8044BE08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22"/>
          <a:stretch/>
        </p:blipFill>
        <p:spPr>
          <a:xfrm>
            <a:off x="324368" y="1236161"/>
            <a:ext cx="6561304" cy="33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2622841"/>
            <a:ext cx="311887" cy="2012659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851651" y="922117"/>
            <a:ext cx="1233901" cy="53586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98404"/>
              <a:gd name="connsiteY0" fmla="*/ 270829 h 300902"/>
              <a:gd name="connsiteX1" fmla="*/ 723014 w 1198404"/>
              <a:gd name="connsiteY1" fmla="*/ 292094 h 300902"/>
              <a:gd name="connsiteX2" fmla="*/ 361507 w 1198404"/>
              <a:gd name="connsiteY2" fmla="*/ 143238 h 300902"/>
              <a:gd name="connsiteX3" fmla="*/ 693176 w 1198404"/>
              <a:gd name="connsiteY3" fmla="*/ 38737 h 300902"/>
              <a:gd name="connsiteX4" fmla="*/ 1198404 w 1198404"/>
              <a:gd name="connsiteY4" fmla="*/ 71706 h 300902"/>
              <a:gd name="connsiteX0" fmla="*/ 0 w 1198404"/>
              <a:gd name="connsiteY0" fmla="*/ 452528 h 482601"/>
              <a:gd name="connsiteX1" fmla="*/ 723014 w 1198404"/>
              <a:gd name="connsiteY1" fmla="*/ 473793 h 482601"/>
              <a:gd name="connsiteX2" fmla="*/ 361507 w 1198404"/>
              <a:gd name="connsiteY2" fmla="*/ 324937 h 482601"/>
              <a:gd name="connsiteX3" fmla="*/ 693176 w 1198404"/>
              <a:gd name="connsiteY3" fmla="*/ 220436 h 482601"/>
              <a:gd name="connsiteX4" fmla="*/ 1198404 w 1198404"/>
              <a:gd name="connsiteY4" fmla="*/ 17 h 4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04" h="482601">
                <a:moveTo>
                  <a:pt x="0" y="452528"/>
                </a:moveTo>
                <a:cubicBezTo>
                  <a:pt x="331381" y="473793"/>
                  <a:pt x="662763" y="495058"/>
                  <a:pt x="723014" y="473793"/>
                </a:cubicBezTo>
                <a:cubicBezTo>
                  <a:pt x="783265" y="452528"/>
                  <a:pt x="366480" y="367163"/>
                  <a:pt x="361507" y="324937"/>
                </a:cubicBezTo>
                <a:cubicBezTo>
                  <a:pt x="356534" y="282711"/>
                  <a:pt x="583306" y="323217"/>
                  <a:pt x="693176" y="220436"/>
                </a:cubicBezTo>
                <a:cubicBezTo>
                  <a:pt x="803046" y="117655"/>
                  <a:pt x="1050283" y="-1649"/>
                  <a:pt x="1198404" y="17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7227453" y="112611"/>
            <a:ext cx="1534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3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840374" y="1589642"/>
            <a:ext cx="1261394" cy="341717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86070"/>
              <a:gd name="connsiteY0" fmla="*/ 565134 h 595207"/>
              <a:gd name="connsiteX1" fmla="*/ 723014 w 1186070"/>
              <a:gd name="connsiteY1" fmla="*/ 586399 h 595207"/>
              <a:gd name="connsiteX2" fmla="*/ 361507 w 1186070"/>
              <a:gd name="connsiteY2" fmla="*/ 437543 h 595207"/>
              <a:gd name="connsiteX3" fmla="*/ 693176 w 1186070"/>
              <a:gd name="connsiteY3" fmla="*/ 333042 h 595207"/>
              <a:gd name="connsiteX4" fmla="*/ 1186070 w 1186070"/>
              <a:gd name="connsiteY4" fmla="*/ 8 h 595207"/>
              <a:gd name="connsiteX0" fmla="*/ 0 w 1225107"/>
              <a:gd name="connsiteY0" fmla="*/ 277677 h 307750"/>
              <a:gd name="connsiteX1" fmla="*/ 723014 w 1225107"/>
              <a:gd name="connsiteY1" fmla="*/ 298942 h 307750"/>
              <a:gd name="connsiteX2" fmla="*/ 361507 w 1225107"/>
              <a:gd name="connsiteY2" fmla="*/ 150086 h 307750"/>
              <a:gd name="connsiteX3" fmla="*/ 693176 w 1225107"/>
              <a:gd name="connsiteY3" fmla="*/ 45585 h 307750"/>
              <a:gd name="connsiteX4" fmla="*/ 1225107 w 1225107"/>
              <a:gd name="connsiteY4" fmla="*/ 47384 h 30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107" h="307750">
                <a:moveTo>
                  <a:pt x="0" y="277677"/>
                </a:moveTo>
                <a:cubicBezTo>
                  <a:pt x="331381" y="298942"/>
                  <a:pt x="662763" y="320207"/>
                  <a:pt x="723014" y="298942"/>
                </a:cubicBezTo>
                <a:cubicBezTo>
                  <a:pt x="783265" y="277677"/>
                  <a:pt x="366480" y="192312"/>
                  <a:pt x="361507" y="150086"/>
                </a:cubicBezTo>
                <a:cubicBezTo>
                  <a:pt x="356534" y="107860"/>
                  <a:pt x="583306" y="148366"/>
                  <a:pt x="693176" y="45585"/>
                </a:cubicBezTo>
                <a:cubicBezTo>
                  <a:pt x="803046" y="-57196"/>
                  <a:pt x="1076986" y="45718"/>
                  <a:pt x="1225107" y="4738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909463"/>
            <a:ext cx="1539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 condition</a:t>
            </a:r>
            <a:b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2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547CF9-E60E-2A47-BECA-37DBC5AA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" b="3699"/>
          <a:stretch/>
        </p:blipFill>
        <p:spPr>
          <a:xfrm>
            <a:off x="142601" y="770247"/>
            <a:ext cx="6707412" cy="38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80420-8AD2-6B45-A0A5-E523C833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5226946" y="1601126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6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FD97B3-269C-294B-A249-00FA9B7A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36879-7389-B948-A2CE-731EBFE75E65}"/>
              </a:ext>
            </a:extLst>
          </p:cNvPr>
          <p:cNvSpPr/>
          <p:nvPr/>
        </p:nvSpPr>
        <p:spPr>
          <a:xfrm>
            <a:off x="5345084" y="1244339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52880" y="54703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AE129-EAE9-DE44-B4FC-60C014EB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72" y="762524"/>
            <a:ext cx="4529883" cy="3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1543CF-7E9A-6F41-80F9-1F607DA5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67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51FA60-A913-2B40-B36C-A3A1CF6E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15731-7E42-BC42-993A-F49393D45FC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52880" y="586256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E640D-86A6-204B-8281-C58A3BC2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19637"/>
            <a:ext cx="4771042" cy="4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0868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C43F-CC38-9D41-8839-13E15A847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7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5332FAE5-E483-2B4F-8E1B-450D1C9A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manuele Della Valle">
            <a:extLst>
              <a:ext uri="{FF2B5EF4-FFF2-40B4-BE49-F238E27FC236}">
                <a16:creationId xmlns:a16="http://schemas.microsoft.com/office/drawing/2014/main" id="{2C378548-CEAF-FB48-B076-F2E9498AD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035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Interval: every in CRON syntax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07F4-B3D4-6E48-9F67-F6B2C0DD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3765946"/>
            <a:ext cx="7558914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range(start: -30s)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r._measurement</a:t>
            </a:r>
            <a:r>
              <a:rPr lang="en-GB" sz="1800" dirty="0">
                <a:latin typeface="Courier" pitchFamily="2" charset="0"/>
              </a:rPr>
              <a:t> == "</a:t>
            </a:r>
            <a:r>
              <a:rPr lang="en-GB" sz="1800" dirty="0" err="1">
                <a:latin typeface="Courier" pitchFamily="2" charset="0"/>
              </a:rPr>
              <a:t>iot</a:t>
            </a:r>
            <a:r>
              <a:rPr lang="en-GB" sz="18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r._field</a:t>
            </a:r>
            <a:r>
              <a:rPr lang="en-GB" sz="18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r.sensor</a:t>
            </a:r>
            <a:r>
              <a:rPr lang="en-GB" sz="1800" dirty="0">
                <a:latin typeface="Courier" pitchFamily="2" charset="0"/>
              </a:rPr>
              <a:t> == "S1"))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mean()</a:t>
            </a:r>
          </a:p>
          <a:p>
            <a:pPr marL="95250" indent="0">
              <a:buNone/>
            </a:pPr>
            <a:br>
              <a:rPr lang="en-GB" sz="1800" dirty="0">
                <a:latin typeface="Courier" pitchFamily="2" charset="0"/>
              </a:rPr>
            </a:br>
            <a:endParaRPr lang="en-GB" sz="1800" dirty="0"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DC1B2-A8A6-6445-AC94-D28C4B839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6034-9665-2649-85B3-BE74509E5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1C69-8BD3-BA47-956A-177C06C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it as a task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74B19-C2D4-9040-B4D4-11CE493A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412DA-B0B8-2B48-8999-D8C8EF82D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145948-4DCF-B04A-88B5-98B24AD09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3"/>
          <a:stretch/>
        </p:blipFill>
        <p:spPr>
          <a:xfrm>
            <a:off x="463541" y="1241167"/>
            <a:ext cx="6808002" cy="34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0395-E4CC-034C-8658-391B5D5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it is in the Task pane …  let’s run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669F3-BE1F-BE40-A0EA-43F3D1F06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EE09E-AF01-6848-903C-7F65DDD4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4CE875-D819-F94A-98CA-CD72638C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59"/>
          <a:stretch/>
        </p:blipFill>
        <p:spPr>
          <a:xfrm>
            <a:off x="393467" y="1194848"/>
            <a:ext cx="8286993" cy="3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an error,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7F51-68E2-994A-B598-70457DD9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C115-9BCE-F043-881E-D67360D3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not the missing </a:t>
            </a:r>
            <a:r>
              <a:rPr lang="en-GB" dirty="0">
                <a:solidFill>
                  <a:srgbClr val="8050EA"/>
                </a:solidFill>
              </a:rPr>
              <a:t>to() </a:t>
            </a:r>
            <a:r>
              <a:rPr lang="en-GB" dirty="0"/>
              <a:t>… the UI added it for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5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10F4-94EC-694D-877D-AC2E7C5C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9ABC2-47D7-E643-806C-D2EBA25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data format does not comply with </a:t>
            </a:r>
            <a:r>
              <a:rPr lang="en-US" dirty="0" err="1"/>
              <a:t>InfluxDB</a:t>
            </a:r>
            <a:r>
              <a:rPr lang="en-US" dirty="0"/>
              <a:t> data model: 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  <a:latin typeface="Courier" pitchFamily="2" charset="0"/>
              </a:rPr>
              <a:t>_time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dirty="0"/>
              <a:t>is missing</a:t>
            </a:r>
          </a:p>
          <a:p>
            <a:r>
              <a:rPr lang="en-US" dirty="0"/>
              <a:t>Moreover, semantically, the name of the field is still the one of the original observation:</a:t>
            </a:r>
          </a:p>
          <a:p>
            <a:pPr lvl="1"/>
            <a:r>
              <a:rPr lang="en-US" dirty="0"/>
              <a:t>We may want to rename it in </a:t>
            </a:r>
            <a:r>
              <a:rPr lang="en-US" sz="1700" dirty="0">
                <a:solidFill>
                  <a:schemeClr val="accent6"/>
                </a:solidFill>
                <a:latin typeface="Courier" pitchFamily="2" charset="0"/>
              </a:rPr>
              <a:t>AvgTemperatureEvery30s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4ACCA-7401-B940-8798-0D40CFD7D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B257-5002-834B-9069-D1B0759C0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75881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13176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37832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2769577"/>
            <a:ext cx="405873" cy="1403637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A77-303C-3C4D-9BBA-31C4A0C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 :-)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A135C-572E-1B47-A06E-E900644C0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range(start: -30s)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</a:t>
            </a:r>
            <a:r>
              <a:rPr lang="en-GB" sz="1600" dirty="0" err="1">
                <a:latin typeface="Courier" pitchFamily="2" charset="0"/>
              </a:rPr>
              <a:t>iot</a:t>
            </a:r>
            <a:r>
              <a:rPr lang="en-GB" sz="16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r._field</a:t>
            </a:r>
            <a:r>
              <a:rPr lang="en-GB" sz="16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mean()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: (r) =&gt; ({r with _time: 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r._stop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}))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6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: (r) =&gt; ({r with _field: "AvgTemperatureEvery30s"}))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to(bucket: "training", org: "…@</a:t>
            </a:r>
            <a:r>
              <a:rPr lang="en-GB" sz="1600" dirty="0" err="1">
                <a:latin typeface="Courier" pitchFamily="2" charset="0"/>
              </a:rPr>
              <a:t>quantiaconsulting.com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F74E7-39F8-6C4E-8FE8-C9EF9FE9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333C-A577-7B4C-939F-382EACE9B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964-82C5-614F-BC96-5069B450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visualize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310CF-DFAF-4F4B-AB80-FA04AE30C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EAC-BBE3-014E-9B86-A166FB3C5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618A0D-0861-294B-AE5A-0AD29B7DE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17"/>
          <a:stretch/>
        </p:blipFill>
        <p:spPr>
          <a:xfrm>
            <a:off x="413831" y="1194848"/>
            <a:ext cx="6987094" cy="34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  <a:r>
              <a:rPr lang="en-US"/>
              <a:t>and Alerts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2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5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 vs. Continuous autonomous monitoring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nuele Della Valle">
            <a:extLst>
              <a:ext uri="{FF2B5EF4-FFF2-40B4-BE49-F238E27FC236}">
                <a16:creationId xmlns:a16="http://schemas.microsoft.com/office/drawing/2014/main" id="{4E24382B-1AAE-AB40-BF03-6515B9E88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35276-CEE4-3D4B-BAC4-39FCB6E5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4272</TotalTime>
  <Words>1233</Words>
  <Application>Microsoft Macintosh PowerPoint</Application>
  <PresentationFormat>On-screen Show (16:9)</PresentationFormat>
  <Paragraphs>186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Merriweather Sans</vt:lpstr>
      <vt:lpstr>Helvetica Neue Light</vt:lpstr>
      <vt:lpstr>Helvetica Neue</vt:lpstr>
      <vt:lpstr>Courier</vt:lpstr>
      <vt:lpstr>Calibri</vt:lpstr>
      <vt:lpstr>Arial</vt:lpstr>
      <vt:lpstr>Rubik Medium</vt:lpstr>
      <vt:lpstr>Rubik</vt:lpstr>
      <vt:lpstr>1_InfluxDays Template</vt:lpstr>
      <vt:lpstr>Tasks and Alerts</vt:lpstr>
      <vt:lpstr>Motivation</vt:lpstr>
      <vt:lpstr>Data-driven decision</vt:lpstr>
      <vt:lpstr>Interactive vs. Autonomous Monitoring</vt:lpstr>
      <vt:lpstr>Recall</vt:lpstr>
      <vt:lpstr>Interactive monitoring</vt:lpstr>
      <vt:lpstr>Interactive monitoring vs. Continuous autonomous monitoring </vt:lpstr>
      <vt:lpstr>Alerts</vt:lpstr>
      <vt:lpstr>Alerts</vt:lpstr>
      <vt:lpstr>Alert-UI</vt:lpstr>
      <vt:lpstr>Alert-UI - Checks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Notifications</vt:lpstr>
      <vt:lpstr>Tasks</vt:lpstr>
      <vt:lpstr>The power of Flux for continuous processing and analysis </vt:lpstr>
      <vt:lpstr>Tasks are Written in the Flux Language </vt:lpstr>
      <vt:lpstr>Recall the Data Lifecycle</vt:lpstr>
      <vt:lpstr>Tasks continuously write back to the storage the results of the analysis</vt:lpstr>
      <vt:lpstr>Let’s do some live coding</vt:lpstr>
      <vt:lpstr>Here we go</vt:lpstr>
      <vt:lpstr>Let’s save it as a task …</vt:lpstr>
      <vt:lpstr>Here it is in the Task pane …  let’s run it</vt:lpstr>
      <vt:lpstr>It gives an error, why?</vt:lpstr>
      <vt:lpstr>It’s not the missing to() … the UI added it for us</vt:lpstr>
      <vt:lpstr>What are we missing?</vt:lpstr>
      <vt:lpstr>Here we go :-)</vt:lpstr>
      <vt:lpstr>Let’s visualize the results</vt:lpstr>
      <vt:lpstr>Tasks and Alerts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138</cp:revision>
  <dcterms:modified xsi:type="dcterms:W3CDTF">2021-04-26T09:28:16Z</dcterms:modified>
</cp:coreProperties>
</file>